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Default Extension="svg" ContentType="image/svg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4.2-->
<p:presentation xmlns:r="http://schemas.openxmlformats.org/officeDocument/2006/relationships" xmlns:a="http://schemas.openxmlformats.org/drawingml/2006/main" xmlns:p="http://schemas.openxmlformats.org/presentationml/2006/main" embedTrueTypeFonts="1" saveSubsetFonts="1">
  <p:sldMasterIdLst>
    <p:sldMasterId id="2147483648" r:id="rId1"/>
    <p:sldMasterId id="2147483671" r:id="rId2"/>
    <p:sldMasterId id="2147483686" r:id="rId3"/>
  </p:sldMasterIdLst>
  <p:notesMasterIdLst>
    <p:notesMasterId r:id="rId4"/>
  </p:notesMasterIdLst>
  <p:sldIdLst>
    <p:sldId id="259" r:id="rId5"/>
    <p:sldId id="262" r:id="rId6"/>
    <p:sldId id="265" r:id="rId7"/>
    <p:sldId id="268" r:id="rId8"/>
    <p:sldId id="271" r:id="rId9"/>
    <p:sldId id="274" r:id="rId10"/>
    <p:sldId id="277" r:id="rId11"/>
    <p:sldId id="280" r:id="rId12"/>
    <p:sldId id="283" r:id="rId13"/>
    <p:sldId id="286" r:id="rId14"/>
    <p:sldId id="289" r:id="rId15"/>
    <p:sldId id="292" r:id="rId16"/>
    <p:sldId id="295" r:id="rId17"/>
    <p:sldId id="298" r:id="rId18"/>
    <p:sldId id="301" r:id="rId19"/>
    <p:sldId id="304" r:id="rId20"/>
    <p:sldId id="307" r:id="rId21"/>
    <p:sldId id="310" r:id="rId22"/>
  </p:sldIdLst>
  <p:sldSz cx="14630400" cy="8229600"/>
  <p:notesSz cx="6858000" cy="9144000"/>
  <p:embeddedFontLst>
    <p:embeddedFont>
      <p:font typeface="IBM Plex Sans Medium" panose="020B0603050203000203" pitchFamily="2" charset="0"/>
      <p:regular r:id="rId24"/>
    </p:embeddedFont>
    <p:embeddedFont>
      <p:font typeface="Roboto" panose="02000000000000000000" pitchFamily="2" charset="0"/>
      <p:regular r:id="rId25"/>
      <p:bold r:id="rId26"/>
    </p:embeddedFont>
  </p:embeddedFontLst>
  <p:custDataLst>
    <p:tags r:id="rId23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  <p:extLs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tags" Target="tags/tag1.xml" /><Relationship Id="rId24" Type="http://schemas.openxmlformats.org/officeDocument/2006/relationships/font" Target="fonts/font1.fntdata" /><Relationship Id="rId25" Type="http://schemas.openxmlformats.org/officeDocument/2006/relationships/font" Target="fonts/font2.fntdata" /><Relationship Id="rId26" Type="http://schemas.openxmlformats.org/officeDocument/2006/relationships/font" Target="fonts/font3.fntdata" /><Relationship Id="rId27" Type="http://schemas.openxmlformats.org/officeDocument/2006/relationships/presProps" Target="presProps.xml" /><Relationship Id="rId28" Type="http://schemas.openxmlformats.org/officeDocument/2006/relationships/viewProps" Target="viewProps.xml" /><Relationship Id="rId29" Type="http://schemas.openxmlformats.org/officeDocument/2006/relationships/theme" Target="theme/theme1.xml" /><Relationship Id="rId3" Type="http://schemas.openxmlformats.org/officeDocument/2006/relationships/slideMaster" Target="slideMasters/slideMaster3.xml" /><Relationship Id="rId30" Type="http://schemas.openxmlformats.org/officeDocument/2006/relationships/tableStyles" Target="tableStyles.xml" /><Relationship Id="rId4" Type="http://schemas.openxmlformats.org/officeDocument/2006/relationships/notesMaster" Target="notesMasters/notesMaster1.xml" /><Relationship Id="rId5" Type="http://schemas.openxmlformats.org/officeDocument/2006/relationships/slide" Target="slides/slide1.xml" /><Relationship Id="rId6" Type="http://schemas.openxmlformats.org/officeDocument/2006/relationships/slide" Target="slides/slide2.xml" /><Relationship Id="rId7" Type="http://schemas.openxmlformats.org/officeDocument/2006/relationships/slide" Target="slides/slide3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  <p:extLst>
      <p:ext uri="{BB962C8B-B14F-4D97-AF65-F5344CB8AC3E}">
        <p14:creationId val="421154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0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1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2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6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7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8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9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 name="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val="1024086991"/>
      </p:ext>
    </p:extLst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2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2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2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2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2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2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2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2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2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2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2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27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28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29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3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32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33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34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3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36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hyperlink" Target="https://gamma.app/?utm_source=made-with-gamma" TargetMode="External" /><Relationship Id="rId3" Type="http://schemas.openxmlformats.org/officeDocument/2006/relationships/slideMaster" Target="../slideMasters/slideMaster3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AB753C03-D691-4FD7-9E2A-21C38469FC8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8733297D-F558-43E2-BF8E-642EC104C8C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7A1F049-6949-4BC0-A458-EBCF0C22830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C90A866-6BE1-4B4D-B85A-0E454CBC6CC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2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80115FF-0F47-4C33-8DFF-458D90A3A498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3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3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3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3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3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3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/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7F4F8C4-1251-40EC-B41B-495E3BAD8BF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E7CD2897-6CEB-4242-8189-1D8B75B3E38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FBE162F0-31A1-4C2C-A3DE-3A1DE6518E6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0287CDF0-F218-4658-89DA-51C627621DE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B384BFFA-63C1-4563-919F-A69DB7D7B7B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671FB032-6CC6-46F0-A007-E79E83FA9B2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 /><Relationship Id="rId10" Type="http://schemas.openxmlformats.org/officeDocument/2006/relationships/slideLayout" Target="../slideLayouts/slideLayout21.xml" /><Relationship Id="rId11" Type="http://schemas.openxmlformats.org/officeDocument/2006/relationships/slideLayout" Target="../slideLayouts/slideLayout22.xml" /><Relationship Id="rId12" Type="http://schemas.openxmlformats.org/officeDocument/2006/relationships/theme" Target="../theme/theme2.xml" /><Relationship Id="rId2" Type="http://schemas.openxmlformats.org/officeDocument/2006/relationships/slideLayout" Target="../slideLayouts/slideLayout13.xml" /><Relationship Id="rId3" Type="http://schemas.openxmlformats.org/officeDocument/2006/relationships/slideLayout" Target="../slideLayouts/slideLayout14.xml" /><Relationship Id="rId4" Type="http://schemas.openxmlformats.org/officeDocument/2006/relationships/slideLayout" Target="../slideLayouts/slideLayout15.xml" /><Relationship Id="rId5" Type="http://schemas.openxmlformats.org/officeDocument/2006/relationships/slideLayout" Target="../slideLayouts/slideLayout16.xml" /><Relationship Id="rId6" Type="http://schemas.openxmlformats.org/officeDocument/2006/relationships/slideLayout" Target="../slideLayouts/slideLayout17.xml" /><Relationship Id="rId7" Type="http://schemas.openxmlformats.org/officeDocument/2006/relationships/slideLayout" Target="../slideLayouts/slideLayout18.xml" /><Relationship Id="rId8" Type="http://schemas.openxmlformats.org/officeDocument/2006/relationships/slideLayout" Target="../slideLayouts/slideLayout19.xml" /><Relationship Id="rId9" Type="http://schemas.openxmlformats.org/officeDocument/2006/relationships/slideLayout" Target="../slideLayouts/slideLayout20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3.xml" /><Relationship Id="rId10" Type="http://schemas.openxmlformats.org/officeDocument/2006/relationships/slideLayout" Target="../slideLayouts/slideLayout32.xml" /><Relationship Id="rId11" Type="http://schemas.openxmlformats.org/officeDocument/2006/relationships/slideLayout" Target="../slideLayouts/slideLayout33.xml" /><Relationship Id="rId12" Type="http://schemas.openxmlformats.org/officeDocument/2006/relationships/slideLayout" Target="../slideLayouts/slideLayout34.xml" /><Relationship Id="rId13" Type="http://schemas.openxmlformats.org/officeDocument/2006/relationships/slideLayout" Target="../slideLayouts/slideLayout35.xml" /><Relationship Id="rId14" Type="http://schemas.openxmlformats.org/officeDocument/2006/relationships/slideLayout" Target="../slideLayouts/slideLayout36.xml" /><Relationship Id="rId15" Type="http://schemas.openxmlformats.org/officeDocument/2006/relationships/theme" Target="../theme/theme3.xml" /><Relationship Id="rId2" Type="http://schemas.openxmlformats.org/officeDocument/2006/relationships/slideLayout" Target="../slideLayouts/slideLayout24.xml" /><Relationship Id="rId3" Type="http://schemas.openxmlformats.org/officeDocument/2006/relationships/slideLayout" Target="../slideLayouts/slideLayout25.xml" /><Relationship Id="rId4" Type="http://schemas.openxmlformats.org/officeDocument/2006/relationships/slideLayout" Target="../slideLayouts/slideLayout26.xml" /><Relationship Id="rId5" Type="http://schemas.openxmlformats.org/officeDocument/2006/relationships/slideLayout" Target="../slideLayouts/slideLayout27.xml" /><Relationship Id="rId6" Type="http://schemas.openxmlformats.org/officeDocument/2006/relationships/slideLayout" Target="../slideLayouts/slideLayout28.xml" /><Relationship Id="rId7" Type="http://schemas.openxmlformats.org/officeDocument/2006/relationships/slideLayout" Target="../slideLayouts/slideLayout29.xml" /><Relationship Id="rId8" Type="http://schemas.openxmlformats.org/officeDocument/2006/relationships/slideLayout" Target="../slideLayouts/slideLayout30.xml" /><Relationship Id="rId9" Type="http://schemas.openxmlformats.org/officeDocument/2006/relationships/slideLayout" Target="../slideLayouts/slideLayout31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.xml" /><Relationship Id="rId3" Type="http://schemas.openxmlformats.org/officeDocument/2006/relationships/image" Target="../media/image2.png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4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2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5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3.png" /><Relationship Id="rId4" Type="http://schemas.openxmlformats.org/officeDocument/2006/relationships/image" Target="../media/image14.png" /><Relationship Id="rId5" Type="http://schemas.openxmlformats.org/officeDocument/2006/relationships/image" Target="../media/image15.png" /><Relationship Id="rId6" Type="http://schemas.openxmlformats.org/officeDocument/2006/relationships/image" Target="../media/image16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7.xml" /><Relationship Id="rId2" Type="http://schemas.openxmlformats.org/officeDocument/2006/relationships/notesSlide" Target="../notesSlides/notesSlide12.xml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8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7.png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1.xml" /><Relationship Id="rId10" Type="http://schemas.openxmlformats.org/officeDocument/2006/relationships/image" Target="../media/image25.svg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8.png" /><Relationship Id="rId4" Type="http://schemas.openxmlformats.org/officeDocument/2006/relationships/image" Target="../media/image19.svg" /><Relationship Id="rId5" Type="http://schemas.openxmlformats.org/officeDocument/2006/relationships/image" Target="../media/image20.png" /><Relationship Id="rId6" Type="http://schemas.openxmlformats.org/officeDocument/2006/relationships/image" Target="../media/image21.svg" /><Relationship Id="rId7" Type="http://schemas.openxmlformats.org/officeDocument/2006/relationships/image" Target="../media/image22.png" /><Relationship Id="rId8" Type="http://schemas.openxmlformats.org/officeDocument/2006/relationships/image" Target="../media/image23.svg" /><Relationship Id="rId9" Type="http://schemas.openxmlformats.org/officeDocument/2006/relationships/image" Target="../media/image24.png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2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26.png" /><Relationship Id="rId4" Type="http://schemas.openxmlformats.org/officeDocument/2006/relationships/image" Target="../media/image27.png" /><Relationship Id="rId5" Type="http://schemas.openxmlformats.org/officeDocument/2006/relationships/image" Target="../media/image28.png" /><Relationship Id="rId6" Type="http://schemas.openxmlformats.org/officeDocument/2006/relationships/image" Target="../media/image29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3.xml" /><Relationship Id="rId10" Type="http://schemas.openxmlformats.org/officeDocument/2006/relationships/image" Target="../media/image37.png" /><Relationship Id="rId11" Type="http://schemas.openxmlformats.org/officeDocument/2006/relationships/image" Target="../media/image38.svg" /><Relationship Id="rId12" Type="http://schemas.openxmlformats.org/officeDocument/2006/relationships/image" Target="../media/image39.png" /><Relationship Id="rId13" Type="http://schemas.openxmlformats.org/officeDocument/2006/relationships/image" Target="../media/image40.png" /><Relationship Id="rId14" Type="http://schemas.openxmlformats.org/officeDocument/2006/relationships/image" Target="../media/image41.svg" /><Relationship Id="rId15" Type="http://schemas.openxmlformats.org/officeDocument/2006/relationships/image" Target="../media/image42.png" /><Relationship Id="rId16" Type="http://schemas.openxmlformats.org/officeDocument/2006/relationships/image" Target="../media/image43.png" /><Relationship Id="rId17" Type="http://schemas.openxmlformats.org/officeDocument/2006/relationships/image" Target="../media/image44.svg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30.png" /><Relationship Id="rId4" Type="http://schemas.openxmlformats.org/officeDocument/2006/relationships/image" Target="../media/image31.png" /><Relationship Id="rId5" Type="http://schemas.openxmlformats.org/officeDocument/2006/relationships/image" Target="../media/image32.svg" /><Relationship Id="rId6" Type="http://schemas.openxmlformats.org/officeDocument/2006/relationships/image" Target="../media/image33.png" /><Relationship Id="rId7" Type="http://schemas.openxmlformats.org/officeDocument/2006/relationships/image" Target="../media/image34.png" /><Relationship Id="rId8" Type="http://schemas.openxmlformats.org/officeDocument/2006/relationships/image" Target="../media/image35.svg" /><Relationship Id="rId9" Type="http://schemas.openxmlformats.org/officeDocument/2006/relationships/image" Target="../media/image36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4.xml" /><Relationship Id="rId2" Type="http://schemas.openxmlformats.org/officeDocument/2006/relationships/notesSlide" Target="../notesSlides/notesSlide17.xml" /><Relationship Id="rId3" Type="http://schemas.openxmlformats.org/officeDocument/2006/relationships/image" Target="../media/image45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6.xml" /><Relationship Id="rId2" Type="http://schemas.openxmlformats.org/officeDocument/2006/relationships/notesSlide" Target="../notesSlides/notesSlide18.xml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 /><Relationship Id="rId2" Type="http://schemas.openxmlformats.org/officeDocument/2006/relationships/notesSlide" Target="../notesSlides/notesSlide2.xml" /><Relationship Id="rId3" Type="http://schemas.openxmlformats.org/officeDocument/2006/relationships/image" Target="../media/image3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4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6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5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8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9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9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0.xml" /><Relationship Id="rId2" Type="http://schemas.openxmlformats.org/officeDocument/2006/relationships/notesSlide" Target="../notesSlides/notesSlide7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1.xml" /><Relationship Id="rId2" Type="http://schemas.openxmlformats.org/officeDocument/2006/relationships/notesSlide" Target="../notesSlides/notesSlide8.xml" /><Relationship Id="rId3" Type="http://schemas.openxmlformats.org/officeDocument/2006/relationships/image" Target="../media/image10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2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11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 K-TSVM: A Profiled Power Side-Channel Attack on AES-128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Paper Presentation  by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Name: Mahbub Hasan </a:t>
            </a:r>
            <a:b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Reg: 09580</a:t>
            </a:r>
            <a:b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 :2002063 </a:t>
            </a:r>
            <a:b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20 Jan 2026</a:t>
            </a:r>
            <a:endParaRPr lang="en-US" sz="17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8C93A4-D4B5-5C57-561E-F00F047C1F3E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 1"/>
          <p:cNvSpPr/>
          <p:nvPr/>
        </p:nvSpPr>
        <p:spPr>
          <a:xfrm>
            <a:off x="1201222" y="600908"/>
            <a:ext cx="1639729" cy="252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endParaRPr lang="en-US" sz="1200"/>
          </a:p>
        </p:txBody>
      </p:sp>
      <p:sp>
        <p:nvSpPr>
          <p:cNvPr id="4" name="Text 2"/>
          <p:cNvSpPr/>
          <p:nvPr/>
        </p:nvSpPr>
        <p:spPr>
          <a:xfrm>
            <a:off x="1082993" y="990957"/>
            <a:ext cx="6718102" cy="615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38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Classification Using Twin SVM</a:t>
            </a:r>
            <a:endParaRPr lang="en-US" sz="3850"/>
          </a:p>
        </p:txBody>
      </p:sp>
      <p:sp>
        <p:nvSpPr>
          <p:cNvPr id="5" name="Text 3"/>
          <p:cNvSpPr/>
          <p:nvPr/>
        </p:nvSpPr>
        <p:spPr>
          <a:xfrm>
            <a:off x="1082993" y="2079546"/>
            <a:ext cx="6639044" cy="12611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approach leverages a </a:t>
            </a:r>
            <a:r>
              <a:rPr lang="en-US" sz="15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Twin Support Vector Machine (TSVM</a:t>
            </a:r>
            <a:r>
              <a:rPr lang="en-US" sz="15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robust classification. Unlike traditional SVMs, TSVM constructs </a:t>
            </a:r>
            <a:r>
              <a:rPr lang="en-US" sz="15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two non-parallel hyperplanes, </a:t>
            </a: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optimized to classify data points from a specific class while maximizing the margin from the other.</a:t>
            </a:r>
            <a:endParaRPr lang="en-US" sz="1550"/>
          </a:p>
        </p:txBody>
      </p:sp>
      <p:sp>
        <p:nvSpPr>
          <p:cNvPr id="6" name="Text 4"/>
          <p:cNvSpPr/>
          <p:nvPr/>
        </p:nvSpPr>
        <p:spPr>
          <a:xfrm>
            <a:off x="1082993" y="3517940"/>
            <a:ext cx="6639044" cy="630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Builds two separating hyperplanes, significantly enhancing classification efficiency.</a:t>
            </a:r>
            <a:endParaRPr lang="en-US" sz="1550"/>
          </a:p>
        </p:txBody>
      </p:sp>
      <p:sp>
        <p:nvSpPr>
          <p:cNvPr id="7" name="Text 5"/>
          <p:cNvSpPr/>
          <p:nvPr/>
        </p:nvSpPr>
        <p:spPr>
          <a:xfrm>
            <a:off x="1082993" y="4217432"/>
            <a:ext cx="6639044" cy="630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superior speed compared to conventional Support Vector Machines.</a:t>
            </a:r>
            <a:endParaRPr lang="en-US" sz="1550"/>
          </a:p>
        </p:txBody>
      </p:sp>
      <p:sp>
        <p:nvSpPr>
          <p:cNvPr id="8" name="Text 6"/>
          <p:cNvSpPr/>
          <p:nvPr/>
        </p:nvSpPr>
        <p:spPr>
          <a:xfrm>
            <a:off x="1082993" y="4916924"/>
            <a:ext cx="6639044" cy="315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Employs a one-versus-all strategy for effective multi-class classification.</a:t>
            </a:r>
            <a:endParaRPr lang="en-US" sz="1550"/>
          </a:p>
        </p:txBody>
      </p:sp>
      <p:sp>
        <p:nvSpPr>
          <p:cNvPr id="9" name="Text 7"/>
          <p:cNvSpPr/>
          <p:nvPr/>
        </p:nvSpPr>
        <p:spPr>
          <a:xfrm>
            <a:off x="1082993" y="5301139"/>
            <a:ext cx="6639044" cy="630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Performs 256-class classification </a:t>
            </a: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determine a single key byte in AES-128.</a:t>
            </a:r>
            <a:endParaRPr lang="en-US" sz="155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431" y="2123956"/>
            <a:ext cx="5344478" cy="534447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C3A514-69CA-993A-A26B-6A6F56DAB9E3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 1"/>
          <p:cNvSpPr/>
          <p:nvPr/>
        </p:nvSpPr>
        <p:spPr>
          <a:xfrm>
            <a:off x="3796427" y="345758"/>
            <a:ext cx="1014413" cy="1451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00"/>
              </a:lnSpc>
              <a:buNone/>
            </a:pPr>
            <a:endParaRPr lang="en-US" sz="1100"/>
          </a:p>
        </p:txBody>
      </p:sp>
      <p:sp>
        <p:nvSpPr>
          <p:cNvPr id="4" name="Text 2"/>
          <p:cNvSpPr/>
          <p:nvPr/>
        </p:nvSpPr>
        <p:spPr>
          <a:xfrm>
            <a:off x="4668619" y="1121509"/>
            <a:ext cx="291226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44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Byte-Wise Attack Idea</a:t>
            </a:r>
            <a:endParaRPr lang="en-US" sz="4400"/>
          </a:p>
        </p:txBody>
      </p:sp>
      <p:sp>
        <p:nvSpPr>
          <p:cNvPr id="5" name="Text 3"/>
          <p:cNvSpPr/>
          <p:nvPr/>
        </p:nvSpPr>
        <p:spPr>
          <a:xfrm>
            <a:off x="0" y="1956493"/>
            <a:ext cx="14541500" cy="6045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16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AES-128 key consists of 16 bytes. Our attack strategy targets these bytes individually, simplifying the complex 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16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 of key recovery.</a:t>
            </a:r>
            <a:endParaRPr lang="en-US" sz="16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49" y="2751357"/>
            <a:ext cx="3586639" cy="4536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969597" y="3436560"/>
            <a:ext cx="1653659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20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1. AES-128 Key Structure</a:t>
            </a:r>
            <a:endParaRPr lang="en-US" sz="2000"/>
          </a:p>
        </p:txBody>
      </p:sp>
      <p:sp>
        <p:nvSpPr>
          <p:cNvPr id="8" name="Text 5"/>
          <p:cNvSpPr/>
          <p:nvPr/>
        </p:nvSpPr>
        <p:spPr>
          <a:xfrm>
            <a:off x="2969597" y="3795057"/>
            <a:ext cx="335994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AES-128 key is composed of </a:t>
            </a:r>
            <a:r>
              <a:rPr lang="en-US" sz="12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 distinct bytes</a:t>
            </a: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691" y="2751357"/>
            <a:ext cx="3586758" cy="453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47269" y="3444685"/>
            <a:ext cx="1640800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20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2. Sequential Byte Attack</a:t>
            </a:r>
            <a:endParaRPr lang="en-US" sz="2000"/>
          </a:p>
        </p:txBody>
      </p:sp>
      <p:sp>
        <p:nvSpPr>
          <p:cNvPr id="12" name="Text 7"/>
          <p:cNvSpPr/>
          <p:nvPr/>
        </p:nvSpPr>
        <p:spPr>
          <a:xfrm>
            <a:off x="9708038" y="3751897"/>
            <a:ext cx="3360063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attack proceeds </a:t>
            </a:r>
            <a:r>
              <a:rPr lang="en-US" sz="12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 byte at a time</a:t>
            </a: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minimizing computational load.</a:t>
            </a:r>
            <a:endParaRPr lang="en-US" sz="120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299" y="5210532"/>
            <a:ext cx="3586639" cy="45362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911732" y="5943181"/>
            <a:ext cx="1663422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20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3. Exhaustive Byte Values</a:t>
            </a:r>
            <a:endParaRPr lang="en-US" sz="2000"/>
          </a:p>
        </p:txBody>
      </p:sp>
      <p:sp>
        <p:nvSpPr>
          <p:cNvPr id="16" name="Text 9"/>
          <p:cNvSpPr/>
          <p:nvPr/>
        </p:nvSpPr>
        <p:spPr>
          <a:xfrm>
            <a:off x="2969597" y="6399367"/>
            <a:ext cx="3359944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byte can take </a:t>
            </a:r>
            <a:r>
              <a:rPr lang="en-US" sz="12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256 possible values</a:t>
            </a:r>
            <a:r>
              <a:rPr lang="en-US" sz="12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(0-255), representing all permutations.</a:t>
            </a:r>
            <a:endParaRPr lang="en-US" sz="120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691" y="5210532"/>
            <a:ext cx="3586758" cy="45362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594691" y="5943182"/>
            <a:ext cx="1622465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20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4. Iterative Key Recovery</a:t>
            </a:r>
            <a:endParaRPr lang="en-US" sz="2000"/>
          </a:p>
        </p:txBody>
      </p:sp>
      <p:sp>
        <p:nvSpPr>
          <p:cNvPr id="20" name="Text 11"/>
          <p:cNvSpPr/>
          <p:nvPr/>
        </p:nvSpPr>
        <p:spPr>
          <a:xfrm>
            <a:off x="9708037" y="6336326"/>
            <a:ext cx="3360063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first guesses one byte, then </a:t>
            </a:r>
            <a:r>
              <a:rPr lang="en-US" sz="12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repeats the process</a:t>
            </a: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the remaining 15 bytes until the  full key is recovered.</a:t>
            </a:r>
            <a:endParaRPr lang="en-US" sz="120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26CB960-9F71-3F96-946D-8BB814B7DD0A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 1"/>
          <p:cNvSpPr/>
          <p:nvPr/>
        </p:nvSpPr>
        <p:spPr>
          <a:xfrm>
            <a:off x="929878" y="1041083"/>
            <a:ext cx="2057638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endParaRPr lang="en-US" sz="1400"/>
          </a:p>
        </p:txBody>
      </p:sp>
      <p:sp>
        <p:nvSpPr>
          <p:cNvPr id="4" name="Text 2"/>
          <p:cNvSpPr/>
          <p:nvPr/>
        </p:nvSpPr>
        <p:spPr>
          <a:xfrm>
            <a:off x="793790" y="1490067"/>
            <a:ext cx="746938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How is Key Rank Calculated?</a:t>
            </a:r>
            <a:endParaRPr lang="en-US" sz="4450"/>
          </a:p>
        </p:txBody>
      </p:sp>
      <p:sp>
        <p:nvSpPr>
          <p:cNvPr id="5" name="Text 3"/>
          <p:cNvSpPr/>
          <p:nvPr/>
        </p:nvSpPr>
        <p:spPr>
          <a:xfrm>
            <a:off x="793790" y="2539008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rank is a critical metric for evaluating the </a:t>
            </a:r>
            <a:r>
              <a:rPr lang="en-US" sz="17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 of a side-channel attack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It quantifies how high the correct key ranks among all possible guesses.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3746778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26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Calculation Steps:</a:t>
            </a:r>
            <a:endParaRPr lang="en-US" sz="2650"/>
          </a:p>
        </p:txBody>
      </p:sp>
      <p:sp>
        <p:nvSpPr>
          <p:cNvPr id="7" name="Text 5"/>
          <p:cNvSpPr/>
          <p:nvPr/>
        </p:nvSpPr>
        <p:spPr>
          <a:xfrm>
            <a:off x="793790" y="4398883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Font typeface="+mj-lt"/>
              <a:buAutoNum type="arabicPeriod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each key guess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compute </a:t>
            </a:r>
            <a:r>
              <a:rPr lang="en-US" sz="17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 = SBox(P ⊕ k)</a:t>
            </a:r>
            <a:r>
              <a:rPr lang="en-US" sz="17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where P is plaintext.</a:t>
            </a:r>
            <a:endParaRPr lang="en-US" sz="1750"/>
          </a:p>
        </p:txBody>
      </p:sp>
      <p:sp>
        <p:nvSpPr>
          <p:cNvPr id="8" name="Text 6"/>
          <p:cNvSpPr/>
          <p:nvPr/>
        </p:nvSpPr>
        <p:spPr>
          <a:xfrm>
            <a:off x="793790" y="5203984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Font typeface="+mj-lt"/>
              <a:buAutoNum type="arabicPeriod" startAt="2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 the probability associated with class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the model's output.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793790" y="600908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Font typeface="+mj-lt"/>
              <a:buAutoNum type="arabicPeriod" startAt="3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 (add) probabilities for all attack traces.</a:t>
            </a:r>
            <a:endParaRPr lang="en-US" sz="1750"/>
          </a:p>
        </p:txBody>
      </p:sp>
      <p:sp>
        <p:nvSpPr>
          <p:cNvPr id="10" name="Text 8"/>
          <p:cNvSpPr/>
          <p:nvPr/>
        </p:nvSpPr>
        <p:spPr>
          <a:xfrm>
            <a:off x="793790" y="6451283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Font typeface="+mj-lt"/>
              <a:buAutoNum type="arabicPeriod" startAt="4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 all 256 accumulated scores in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descending order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establish their ranks.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7599521" y="3746778"/>
            <a:ext cx="3522107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26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Rank Significance:</a:t>
            </a:r>
            <a:endParaRPr lang="en-US" sz="2650"/>
          </a:p>
        </p:txBody>
      </p:sp>
      <p:sp>
        <p:nvSpPr>
          <p:cNvPr id="12" name="Text 10"/>
          <p:cNvSpPr/>
          <p:nvPr/>
        </p:nvSpPr>
        <p:spPr>
          <a:xfrm>
            <a:off x="7599521" y="4398883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position of the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 key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the sorted list determines its rank.</a:t>
            </a:r>
            <a:endParaRPr lang="en-US" sz="1750"/>
          </a:p>
        </p:txBody>
      </p:sp>
      <p:sp>
        <p:nvSpPr>
          <p:cNvPr id="13" name="Text 11"/>
          <p:cNvSpPr/>
          <p:nvPr/>
        </p:nvSpPr>
        <p:spPr>
          <a:xfrm>
            <a:off x="7599521" y="5203984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rank of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indicates a perfect, immediate guess of the key.</a:t>
            </a: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7599521" y="6009084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rank of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≤ 10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signifies a very strong and successful attack, recovering the key with minimal effort.</a:t>
            </a:r>
            <a:endParaRPr lang="en-US" sz="17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A829EA-6FCB-FA47-F89B-F16DC1761A0B}"/>
              </a:ext>
            </a:extLst>
          </p:cNvPr>
          <p:cNvSpPr/>
          <p:nvPr/>
        </p:nvSpPr>
        <p:spPr>
          <a:xfrm>
            <a:off x="12814300" y="77470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 1"/>
          <p:cNvSpPr/>
          <p:nvPr/>
        </p:nvSpPr>
        <p:spPr>
          <a:xfrm>
            <a:off x="2144792" y="508278"/>
            <a:ext cx="939760" cy="2133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50"/>
              </a:lnSpc>
              <a:buNone/>
            </a:pPr>
            <a:endParaRPr lang="en-US" sz="1000"/>
          </a:p>
        </p:txBody>
      </p:sp>
      <p:sp>
        <p:nvSpPr>
          <p:cNvPr id="4" name="Text 2"/>
          <p:cNvSpPr/>
          <p:nvPr/>
        </p:nvSpPr>
        <p:spPr>
          <a:xfrm>
            <a:off x="2044898" y="838081"/>
            <a:ext cx="4166116" cy="520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100"/>
              </a:lnSpc>
              <a:buNone/>
            </a:pPr>
            <a:r>
              <a:rPr lang="en-US" sz="32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Datasets Used</a:t>
            </a:r>
            <a:endParaRPr lang="en-US" sz="3250"/>
          </a:p>
        </p:txBody>
      </p:sp>
      <p:sp>
        <p:nvSpPr>
          <p:cNvPr id="5" name="Text 3"/>
          <p:cNvSpPr/>
          <p:nvPr/>
        </p:nvSpPr>
        <p:spPr>
          <a:xfrm>
            <a:off x="2044898" y="1608653"/>
            <a:ext cx="10540484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rigorously test and validate our model, we utilized two widely recognized public datasets, ensuring our results are comparable and reproducible within the security research community.</a:t>
            </a:r>
            <a:endParaRPr lang="en-US" sz="13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98" y="2516862"/>
            <a:ext cx="5066943" cy="506694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25941" y="2496026"/>
            <a:ext cx="2499717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ASCAD Dataset</a:t>
            </a: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:</a:t>
            </a:r>
            <a:endParaRPr lang="en-US" sz="1950"/>
          </a:p>
        </p:txBody>
      </p:sp>
      <p:sp>
        <p:nvSpPr>
          <p:cNvPr id="8" name="Text 5"/>
          <p:cNvSpPr/>
          <p:nvPr/>
        </p:nvSpPr>
        <p:spPr>
          <a:xfrm>
            <a:off x="7525941" y="2975134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3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Masked AES-128 Implementation</a:t>
            </a:r>
            <a:r>
              <a:rPr lang="en-US" sz="13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Features traces from a protected AES implementation.</a:t>
            </a:r>
            <a:endParaRPr lang="en-US" sz="1300"/>
          </a:p>
        </p:txBody>
      </p:sp>
      <p:sp>
        <p:nvSpPr>
          <p:cNvPr id="9" name="Text 6"/>
          <p:cNvSpPr/>
          <p:nvPr/>
        </p:nvSpPr>
        <p:spPr>
          <a:xfrm>
            <a:off x="7525941" y="3566755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3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Traces: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Comprises </a:t>
            </a:r>
            <a:r>
              <a:rPr lang="en-US" sz="13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50,000 power consumption traces 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model training.</a:t>
            </a:r>
            <a:endParaRPr lang="en-US" sz="1300"/>
          </a:p>
        </p:txBody>
      </p:sp>
      <p:sp>
        <p:nvSpPr>
          <p:cNvPr id="10" name="Text 7"/>
          <p:cNvSpPr/>
          <p:nvPr/>
        </p:nvSpPr>
        <p:spPr>
          <a:xfrm>
            <a:off x="7525941" y="4158377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3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 Traces: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Includes </a:t>
            </a:r>
            <a:r>
              <a:rPr lang="en-US" sz="13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10,000 traces 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specifically for testing </a:t>
            </a:r>
            <a:r>
              <a:rPr lang="en-US" sz="13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effectiveness.</a:t>
            </a:r>
            <a:endParaRPr lang="en-US" sz="1300"/>
          </a:p>
        </p:txBody>
      </p:sp>
      <p:sp>
        <p:nvSpPr>
          <p:cNvPr id="11" name="Text 8"/>
          <p:cNvSpPr/>
          <p:nvPr/>
        </p:nvSpPr>
        <p:spPr>
          <a:xfrm>
            <a:off x="7525941" y="4858345"/>
            <a:ext cx="2499717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TeSCASE Dataset</a:t>
            </a: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:</a:t>
            </a:r>
            <a:endParaRPr lang="en-US" sz="1950"/>
          </a:p>
        </p:txBody>
      </p:sp>
      <p:sp>
        <p:nvSpPr>
          <p:cNvPr id="12" name="Text 9"/>
          <p:cNvSpPr/>
          <p:nvPr/>
        </p:nvSpPr>
        <p:spPr>
          <a:xfrm>
            <a:off x="7525941" y="5337453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3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Masked and Unmasked AES: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Provides data from both protected and unprotected AES versions.</a:t>
            </a:r>
            <a:endParaRPr lang="en-US" sz="1300"/>
          </a:p>
        </p:txBody>
      </p:sp>
      <p:sp>
        <p:nvSpPr>
          <p:cNvPr id="13" name="Text 10"/>
          <p:cNvSpPr/>
          <p:nvPr/>
        </p:nvSpPr>
        <p:spPr>
          <a:xfrm>
            <a:off x="7525941" y="5929074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endParaRPr lang="en-US" sz="1300"/>
          </a:p>
        </p:txBody>
      </p:sp>
      <p:sp>
        <p:nvSpPr>
          <p:cNvPr id="14" name="Text 11"/>
          <p:cNvSpPr/>
          <p:nvPr/>
        </p:nvSpPr>
        <p:spPr>
          <a:xfrm>
            <a:off x="7525941" y="6155848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3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 Trace Count: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Features a substantial number of traces, suitable for diverse testing scenarios.</a:t>
            </a:r>
            <a:endParaRPr lang="en-US" sz="13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42CABF-94A3-5D39-C00A-C889237D967C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 1"/>
          <p:cNvSpPr/>
          <p:nvPr/>
        </p:nvSpPr>
        <p:spPr>
          <a:xfrm>
            <a:off x="2281833" y="495062"/>
            <a:ext cx="1000720" cy="2076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endParaRPr lang="en-US" sz="1000"/>
          </a:p>
        </p:txBody>
      </p:sp>
      <p:sp>
        <p:nvSpPr>
          <p:cNvPr id="4" name="Text 2"/>
          <p:cNvSpPr/>
          <p:nvPr/>
        </p:nvSpPr>
        <p:spPr>
          <a:xfrm>
            <a:off x="2184559" y="816173"/>
            <a:ext cx="5015627" cy="506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950"/>
              </a:lnSpc>
              <a:buNone/>
            </a:pPr>
            <a:r>
              <a:rPr lang="en-US" sz="31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Advantages of This Method</a:t>
            </a:r>
            <a:endParaRPr lang="en-US" sz="3150"/>
          </a:p>
        </p:txBody>
      </p:sp>
      <p:sp>
        <p:nvSpPr>
          <p:cNvPr id="5" name="Text 3"/>
          <p:cNvSpPr/>
          <p:nvPr/>
        </p:nvSpPr>
        <p:spPr>
          <a:xfrm>
            <a:off x="2184559" y="1566267"/>
            <a:ext cx="10261283" cy="5191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Deep K-TSVM model offers significant advantages over existing side-channel attack techniques, setting a new benchmark for effectiveness and efficiency.</a:t>
            </a:r>
            <a:endParaRPr lang="en-US" sz="1250"/>
          </a:p>
        </p:txBody>
      </p:sp>
      <p:sp>
        <p:nvSpPr>
          <p:cNvPr id="6" name="Shape 4"/>
          <p:cNvSpPr/>
          <p:nvPr/>
        </p:nvSpPr>
        <p:spPr>
          <a:xfrm>
            <a:off x="2184559" y="2267783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322" y="2632710"/>
            <a:ext cx="243245" cy="24324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995613" y="2429947"/>
            <a:ext cx="2027873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Exceptional Accuracy</a:t>
            </a:r>
            <a:endParaRPr lang="en-US" sz="1550"/>
          </a:p>
        </p:txBody>
      </p:sp>
      <p:sp>
        <p:nvSpPr>
          <p:cNvPr id="9" name="Text 6"/>
          <p:cNvSpPr/>
          <p:nvPr/>
        </p:nvSpPr>
        <p:spPr>
          <a:xfrm>
            <a:off x="2995613" y="2780586"/>
            <a:ext cx="9450229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Achieves very high accuracy in key byte prediction, minimizing false positives.</a:t>
            </a:r>
            <a:endParaRPr lang="en-US" sz="1250"/>
          </a:p>
        </p:txBody>
      </p:sp>
      <p:sp>
        <p:nvSpPr>
          <p:cNvPr id="10" name="Shape 7"/>
          <p:cNvSpPr/>
          <p:nvPr/>
        </p:nvSpPr>
        <p:spPr>
          <a:xfrm>
            <a:off x="2184559" y="3403283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7322" y="3768209"/>
            <a:ext cx="243245" cy="24324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995613" y="3565446"/>
            <a:ext cx="2187893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Low Trace Requirement</a:t>
            </a:r>
            <a:endParaRPr lang="en-US" sz="1550"/>
          </a:p>
        </p:txBody>
      </p:sp>
      <p:sp>
        <p:nvSpPr>
          <p:cNvPr id="13" name="Text 9"/>
          <p:cNvSpPr/>
          <p:nvPr/>
        </p:nvSpPr>
        <p:spPr>
          <a:xfrm>
            <a:off x="2995613" y="3916085"/>
            <a:ext cx="9450229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very few power traces for successful key recovery, enhancing stealth.</a:t>
            </a:r>
            <a:endParaRPr lang="en-US" sz="1250"/>
          </a:p>
        </p:txBody>
      </p:sp>
      <p:sp>
        <p:nvSpPr>
          <p:cNvPr id="14" name="Shape 10"/>
          <p:cNvSpPr/>
          <p:nvPr/>
        </p:nvSpPr>
        <p:spPr>
          <a:xfrm>
            <a:off x="2184559" y="4538782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7322" y="4903708"/>
            <a:ext cx="243245" cy="24324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995613" y="4700945"/>
            <a:ext cx="2027873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Versatile Application</a:t>
            </a:r>
            <a:endParaRPr lang="en-US" sz="1550"/>
          </a:p>
        </p:txBody>
      </p:sp>
      <p:sp>
        <p:nvSpPr>
          <p:cNvPr id="17" name="Text 12"/>
          <p:cNvSpPr/>
          <p:nvPr/>
        </p:nvSpPr>
        <p:spPr>
          <a:xfrm>
            <a:off x="2995613" y="5051584"/>
            <a:ext cx="9450229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against both masked and unmasked AES implementations.</a:t>
            </a:r>
            <a:endParaRPr lang="en-US" sz="1250"/>
          </a:p>
        </p:txBody>
      </p:sp>
      <p:sp>
        <p:nvSpPr>
          <p:cNvPr id="18" name="Shape 13"/>
          <p:cNvSpPr/>
          <p:nvPr/>
        </p:nvSpPr>
        <p:spPr>
          <a:xfrm>
            <a:off x="2184559" y="5674281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7322" y="6039207"/>
            <a:ext cx="243245" cy="24324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2995613" y="5836444"/>
            <a:ext cx="2027873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Strong Generalization</a:t>
            </a:r>
            <a:endParaRPr lang="en-US" sz="1550"/>
          </a:p>
        </p:txBody>
      </p:sp>
      <p:sp>
        <p:nvSpPr>
          <p:cNvPr id="21" name="Text 15"/>
          <p:cNvSpPr/>
          <p:nvPr/>
        </p:nvSpPr>
        <p:spPr>
          <a:xfrm>
            <a:off x="2995613" y="6187083"/>
            <a:ext cx="9450229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Benefits from pre-training, leading to excellent generalization across different devices.</a:t>
            </a:r>
            <a:endParaRPr lang="en-US" sz="1250"/>
          </a:p>
        </p:txBody>
      </p:sp>
      <p:sp>
        <p:nvSpPr>
          <p:cNvPr id="24" name="Text 17"/>
          <p:cNvSpPr/>
          <p:nvPr/>
        </p:nvSpPr>
        <p:spPr>
          <a:xfrm>
            <a:off x="2995613" y="6971943"/>
            <a:ext cx="2039064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endParaRPr lang="en-US" sz="1550"/>
          </a:p>
        </p:txBody>
      </p:sp>
      <p:sp>
        <p:nvSpPr>
          <p:cNvPr id="25" name="Text 18"/>
          <p:cNvSpPr/>
          <p:nvPr/>
        </p:nvSpPr>
        <p:spPr>
          <a:xfrm>
            <a:off x="2995613" y="7322582"/>
            <a:ext cx="9450229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endParaRPr lang="en-US" sz="125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0AB68AC-CD73-FA37-B955-815F88F6CD73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4" name="Text 2"/>
          <p:cNvSpPr/>
          <p:nvPr/>
        </p:nvSpPr>
        <p:spPr>
          <a:xfrm>
            <a:off x="3453408" y="613886"/>
            <a:ext cx="3363516" cy="381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Limitations of This Work</a:t>
            </a:r>
            <a:endParaRPr lang="en-US" sz="2400"/>
          </a:p>
        </p:txBody>
      </p:sp>
      <p:sp>
        <p:nvSpPr>
          <p:cNvPr id="5" name="Text 3"/>
          <p:cNvSpPr/>
          <p:nvPr/>
        </p:nvSpPr>
        <p:spPr>
          <a:xfrm>
            <a:off x="3453408" y="1178600"/>
            <a:ext cx="7723465" cy="3907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promising, our current work acknowledges several limitations that provide clear avenues for future research and development in side-channel analysis.</a:t>
            </a:r>
            <a:endParaRPr lang="en-US" sz="950"/>
          </a:p>
        </p:txBody>
      </p:sp>
      <p:sp>
        <p:nvSpPr>
          <p:cNvPr id="6" name="Shape 4"/>
          <p:cNvSpPr/>
          <p:nvPr/>
        </p:nvSpPr>
        <p:spPr>
          <a:xfrm>
            <a:off x="3453408" y="1706642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590687" y="1843921"/>
            <a:ext cx="1553170" cy="190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Profiled Attack Nature</a:t>
            </a:r>
            <a:endParaRPr lang="en-US" sz="1200"/>
          </a:p>
        </p:txBody>
      </p:sp>
      <p:sp>
        <p:nvSpPr>
          <p:cNvPr id="8" name="Text 6"/>
          <p:cNvSpPr/>
          <p:nvPr/>
        </p:nvSpPr>
        <p:spPr>
          <a:xfrm>
            <a:off x="3590687" y="2107883"/>
            <a:ext cx="3526155" cy="3907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methodology requires a </a:t>
            </a:r>
            <a:r>
              <a:rPr lang="en-US" sz="9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 of the target device</a:t>
            </a:r>
            <a:r>
              <a:rPr lang="en-US" sz="9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profiling, limiting non-profiled attack scenarios.</a:t>
            </a:r>
            <a:endParaRPr lang="en-US" sz="95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87" y="2635925"/>
            <a:ext cx="3526155" cy="1966436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376160" y="1706642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513439" y="1843921"/>
            <a:ext cx="1637348" cy="190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Extensive Training Data</a:t>
            </a:r>
            <a:endParaRPr lang="en-US" sz="1200"/>
          </a:p>
        </p:txBody>
      </p:sp>
      <p:sp>
        <p:nvSpPr>
          <p:cNvPr id="12" name="Text 9"/>
          <p:cNvSpPr/>
          <p:nvPr/>
        </p:nvSpPr>
        <p:spPr>
          <a:xfrm>
            <a:off x="7513439" y="2107883"/>
            <a:ext cx="3526155" cy="3907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training phase necessitates a </a:t>
            </a:r>
            <a:r>
              <a:rPr lang="en-US" sz="9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number of traces</a:t>
            </a: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build a robust and accurate model.</a:t>
            </a:r>
            <a:endParaRPr lang="en-US" sz="95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439" y="2635925"/>
            <a:ext cx="3526155" cy="1966436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3453408" y="4861679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3590687" y="4998958"/>
            <a:ext cx="1617702" cy="190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one key byte is shown in experiments</a:t>
            </a:r>
            <a:endParaRPr lang="en-US" sz="1200"/>
          </a:p>
        </p:txBody>
      </p:sp>
      <p:sp>
        <p:nvSpPr>
          <p:cNvPr id="16" name="Text 12"/>
          <p:cNvSpPr/>
          <p:nvPr/>
        </p:nvSpPr>
        <p:spPr>
          <a:xfrm>
            <a:off x="3590687" y="5262920"/>
            <a:ext cx="3526155" cy="3907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Experiments primarily demonstrate key recovery for </a:t>
            </a:r>
            <a:r>
              <a:rPr lang="en-US" sz="9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one key byte</a:t>
            </a: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requiring further validation for all 16 bytes.</a:t>
            </a:r>
            <a:endParaRPr lang="en-US" sz="95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687" y="5790962"/>
            <a:ext cx="3526155" cy="1966436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7376160" y="4861679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7513439" y="4998958"/>
            <a:ext cx="1608415" cy="190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Real-World Complexity</a:t>
            </a:r>
            <a:endParaRPr lang="en-US" sz="1200"/>
          </a:p>
        </p:txBody>
      </p:sp>
      <p:sp>
        <p:nvSpPr>
          <p:cNvPr id="20" name="Text 15"/>
          <p:cNvSpPr/>
          <p:nvPr/>
        </p:nvSpPr>
        <p:spPr>
          <a:xfrm>
            <a:off x="7513439" y="5262920"/>
            <a:ext cx="3526155" cy="3907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 attack scenarios may present </a:t>
            </a:r>
            <a:r>
              <a:rPr lang="en-US" sz="9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noise levels and additional protections</a:t>
            </a: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potentially impacting performance.</a:t>
            </a:r>
            <a:endParaRPr lang="en-US" sz="95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439" y="5790962"/>
            <a:ext cx="3526155" cy="1966436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2F2D267-8478-20D4-9F59-D6562391F452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 1"/>
          <p:cNvSpPr/>
          <p:nvPr/>
        </p:nvSpPr>
        <p:spPr>
          <a:xfrm>
            <a:off x="897850" y="667822"/>
            <a:ext cx="848201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766524" y="1101328"/>
            <a:ext cx="12720876" cy="6843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350"/>
              </a:lnSpc>
              <a:buNone/>
            </a:pPr>
            <a:r>
              <a:rPr lang="en-US" sz="43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4300"/>
          </a:p>
        </p:txBody>
      </p:sp>
      <p:sp>
        <p:nvSpPr>
          <p:cNvPr id="5" name="Text 3"/>
          <p:cNvSpPr/>
          <p:nvPr/>
        </p:nvSpPr>
        <p:spPr>
          <a:xfrm>
            <a:off x="766524" y="2114193"/>
            <a:ext cx="13097351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research introduces a powerful </a:t>
            </a:r>
            <a:r>
              <a:rPr lang="en-US" sz="17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model </a:t>
            </a: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that significantly advances the field of side-channel analysis, highlighting the growing threat of deep learning to hardware security.</a:t>
            </a:r>
            <a:endParaRPr lang="en-US" sz="1700"/>
          </a:p>
        </p:txBody>
      </p:sp>
      <p:sp>
        <p:nvSpPr>
          <p:cNvPr id="6" name="Text 4"/>
          <p:cNvSpPr/>
          <p:nvPr/>
        </p:nvSpPr>
        <p:spPr>
          <a:xfrm>
            <a:off x="1956792" y="3713321"/>
            <a:ext cx="2737842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650"/>
              </a:lnSpc>
              <a:buNone/>
            </a:pPr>
            <a:r>
              <a:rPr lang="en-US" sz="21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New Deep K-TSVM</a:t>
            </a:r>
            <a:endParaRPr lang="en-US" sz="2150">
              <a:solidFill>
                <a:srgbClr val="FF0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66524" y="4186952"/>
            <a:ext cx="3928110" cy="3505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Proposed a novel Deep K-TSVM model.</a:t>
            </a:r>
            <a:endParaRPr lang="en-US" sz="170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4623" y="4037469"/>
            <a:ext cx="327660" cy="3276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5647" y="3128724"/>
            <a:ext cx="2737842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21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Hybrid Approach</a:t>
            </a:r>
            <a:endParaRPr lang="en-US" sz="2150">
              <a:solidFill>
                <a:srgbClr val="FF0000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9935647" y="3602355"/>
            <a:ext cx="3928229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Restricted Boltzmann Machines (RBM) with Twin SVM.</a:t>
            </a:r>
            <a:endParaRPr lang="en-US" sz="17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2000" y="3771721"/>
            <a:ext cx="327660" cy="3276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045184" y="4766191"/>
            <a:ext cx="2737842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endParaRPr lang="en-US" sz="215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746" y="5465505"/>
            <a:ext cx="327660" cy="32766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045184" y="5264468"/>
            <a:ext cx="2737842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21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 Accuracy</a:t>
            </a:r>
            <a:endParaRPr lang="en-US" sz="2150">
              <a:solidFill>
                <a:srgbClr val="FF0000"/>
              </a:solidFill>
            </a:endParaRPr>
          </a:p>
        </p:txBody>
      </p:sp>
      <p:sp>
        <p:nvSpPr>
          <p:cNvPr id="19" name="Text 11"/>
          <p:cNvSpPr/>
          <p:nvPr/>
        </p:nvSpPr>
        <p:spPr>
          <a:xfrm>
            <a:off x="10045184" y="5986106"/>
            <a:ext cx="3928229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Recovers key bytes with exceptional accuracy.</a:t>
            </a:r>
            <a:endParaRPr lang="en-US" sz="170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7291" y="6778050"/>
            <a:ext cx="327660" cy="32766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1956792" y="5994321"/>
            <a:ext cx="2737842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650"/>
              </a:lnSpc>
              <a:buNone/>
            </a:pPr>
            <a:r>
              <a:rPr lang="en-US" sz="21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Security Implications</a:t>
            </a:r>
            <a:endParaRPr lang="en-US" sz="2150">
              <a:solidFill>
                <a:srgbClr val="FF0000"/>
              </a:solidFill>
            </a:endParaRPr>
          </a:p>
        </p:txBody>
      </p:sp>
      <p:sp>
        <p:nvSpPr>
          <p:cNvPr id="23" name="Text 13"/>
          <p:cNvSpPr/>
          <p:nvPr/>
        </p:nvSpPr>
        <p:spPr>
          <a:xfrm>
            <a:off x="766524" y="6467951"/>
            <a:ext cx="3928110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Demonstrates deep learning as a significant threat to hardware security.</a:t>
            </a:r>
            <a:endParaRPr lang="en-US" sz="170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416" y="5895439"/>
            <a:ext cx="327660" cy="32766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9DEC3F-01B1-B688-2AC8-5BB7B53D95CF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3" name="Text 1"/>
          <p:cNvSpPr/>
          <p:nvPr/>
        </p:nvSpPr>
        <p:spPr>
          <a:xfrm>
            <a:off x="2248257" y="498038"/>
            <a:ext cx="741521" cy="2089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endParaRPr lang="en-US" sz="1000"/>
          </a:p>
        </p:txBody>
      </p:sp>
      <p:sp>
        <p:nvSpPr>
          <p:cNvPr id="4" name="Text 2"/>
          <p:cNvSpPr/>
          <p:nvPr/>
        </p:nvSpPr>
        <p:spPr>
          <a:xfrm>
            <a:off x="2810669" y="1177737"/>
            <a:ext cx="7438231" cy="510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000"/>
              </a:lnSpc>
              <a:buNone/>
            </a:pPr>
            <a:r>
              <a:rPr lang="en-US" sz="54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Questions &amp; Discussion</a:t>
            </a:r>
            <a:endParaRPr lang="en-US" sz="5400"/>
          </a:p>
        </p:txBody>
      </p:sp>
      <p:sp>
        <p:nvSpPr>
          <p:cNvPr id="5" name="Text 3"/>
          <p:cNvSpPr/>
          <p:nvPr/>
        </p:nvSpPr>
        <p:spPr>
          <a:xfrm>
            <a:off x="2619017" y="7600891"/>
            <a:ext cx="10329863" cy="2613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welcome your questions and insights. Let's delve deeper into the implications and potential applications of this research.</a:t>
            </a:r>
            <a:endParaRPr lang="en-US" sz="12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668098-1AA4-361F-68A6-BDD7D78CDDA1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2544D8-C16C-6BC6-559A-A561C6FF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057370"/>
            <a:ext cx="6781800" cy="4817626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0"/>
          <p:cNvSpPr/>
          <p:nvPr/>
        </p:nvSpPr>
        <p:spPr>
          <a:xfrm>
            <a:off x="793789" y="2897347"/>
            <a:ext cx="13042821" cy="2126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700"/>
              </a:lnSpc>
              <a:buNone/>
            </a:pPr>
            <a:r>
              <a:rPr lang="en-US" sz="192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Thank You</a:t>
            </a:r>
            <a:endParaRPr lang="en-US" sz="19200"/>
          </a:p>
        </p:txBody>
      </p:sp>
      <p:sp>
        <p:nvSpPr>
          <p:cNvPr id="3" name="Text 1"/>
          <p:cNvSpPr/>
          <p:nvPr/>
        </p:nvSpPr>
        <p:spPr>
          <a:xfrm>
            <a:off x="2393990" y="553898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appreciate your time and attention today. For further inquiries or collaborations, please feel free to reach out.</a:t>
            </a:r>
            <a:endParaRPr lang="en-US" sz="17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8C93A4-D4B5-5C57-561E-F00F047C1F3E}"/>
              </a:ext>
            </a:extLst>
          </p:cNvPr>
          <p:cNvSpPr/>
          <p:nvPr/>
        </p:nvSpPr>
        <p:spPr>
          <a:xfrm>
            <a:off x="12522200" y="74803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0"/>
          <p:cNvSpPr/>
          <p:nvPr/>
        </p:nvSpPr>
        <p:spPr>
          <a:xfrm>
            <a:off x="1088283" y="1153895"/>
            <a:ext cx="5608082" cy="487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00"/>
              </a:lnSpc>
              <a:buNone/>
            </a:pPr>
            <a:r>
              <a:rPr lang="en-US" sz="44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</a:t>
            </a:r>
            <a:r>
              <a:rPr lang="en-US" sz="30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is </a:t>
            </a:r>
            <a:r>
              <a:rPr lang="en-US" sz="30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Cryptography</a:t>
            </a:r>
            <a:r>
              <a:rPr lang="en-US" sz="30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and </a:t>
            </a:r>
            <a:r>
              <a:rPr lang="en-US" sz="30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AES</a:t>
            </a:r>
            <a:r>
              <a:rPr lang="en-US" sz="30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?</a:t>
            </a:r>
            <a:endParaRPr lang="en-US" sz="3050"/>
          </a:p>
        </p:txBody>
      </p:sp>
      <p:sp>
        <p:nvSpPr>
          <p:cNvPr id="3" name="Text 1"/>
          <p:cNvSpPr/>
          <p:nvPr/>
        </p:nvSpPr>
        <p:spPr>
          <a:xfrm>
            <a:off x="1141809" y="2105859"/>
            <a:ext cx="5935266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Cryptography is the </a:t>
            </a:r>
            <a:r>
              <a:rPr lang="en-US" sz="15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science of protecting secret data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/>
          </a:p>
        </p:txBody>
      </p:sp>
      <p:sp>
        <p:nvSpPr>
          <p:cNvPr id="4" name="Text 2"/>
          <p:cNvSpPr/>
          <p:nvPr/>
        </p:nvSpPr>
        <p:spPr>
          <a:xfrm>
            <a:off x="1141809" y="2858453"/>
            <a:ext cx="5935266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Encryption </a:t>
            </a:r>
            <a:r>
              <a:rPr lang="en-US" sz="15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transforms data into an unreadable format 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a secret key.</a:t>
            </a:r>
            <a:endParaRPr lang="en-US" sz="1500"/>
          </a:p>
        </p:txBody>
      </p:sp>
      <p:sp>
        <p:nvSpPr>
          <p:cNvPr id="5" name="Text 3"/>
          <p:cNvSpPr/>
          <p:nvPr/>
        </p:nvSpPr>
        <p:spPr>
          <a:xfrm>
            <a:off x="1141809" y="3838972"/>
            <a:ext cx="5935266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 (</a:t>
            </a:r>
            <a:r>
              <a:rPr lang="en-US" sz="15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Encryption Standard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is a widely adopted symmetric encryption algorithm.</a:t>
            </a:r>
            <a:endParaRPr lang="en-US" sz="1500"/>
          </a:p>
        </p:txBody>
      </p:sp>
      <p:sp>
        <p:nvSpPr>
          <p:cNvPr id="6" name="Text 4"/>
          <p:cNvSpPr/>
          <p:nvPr/>
        </p:nvSpPr>
        <p:spPr>
          <a:xfrm>
            <a:off x="1141809" y="4776232"/>
            <a:ext cx="5935266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 is integral to secure communications in Wi-Fi, banking, smart cards, and various hardware devices.</a:t>
            </a:r>
            <a:endParaRPr lang="en-US" sz="1500"/>
          </a:p>
        </p:txBody>
      </p:sp>
      <p:sp>
        <p:nvSpPr>
          <p:cNvPr id="7" name="Text 5"/>
          <p:cNvSpPr/>
          <p:nvPr/>
        </p:nvSpPr>
        <p:spPr>
          <a:xfrm>
            <a:off x="1141809" y="5756751"/>
            <a:ext cx="5935266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AES-128 utilizes a </a:t>
            </a:r>
            <a:r>
              <a:rPr lang="en-US" sz="15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128-bit key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robust encryption.</a:t>
            </a:r>
            <a:endParaRPr lang="en-US" sz="150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45" y="292655"/>
            <a:ext cx="5935266" cy="593526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F98AF5-5267-E7B0-C7D2-66941241476F}"/>
              </a:ext>
            </a:extLst>
          </p:cNvPr>
          <p:cNvSpPr/>
          <p:nvPr/>
        </p:nvSpPr>
        <p:spPr>
          <a:xfrm>
            <a:off x="12674600" y="7569200"/>
            <a:ext cx="1955800" cy="5588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13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45575" y="2687955"/>
            <a:ext cx="3892391" cy="440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50"/>
              </a:lnSpc>
              <a:buNone/>
            </a:pPr>
            <a:r>
              <a:rPr lang="en-US" sz="27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Understanding AES-128</a:t>
            </a:r>
            <a:endParaRPr lang="en-US" sz="2750"/>
          </a:p>
        </p:txBody>
      </p:sp>
      <p:sp>
        <p:nvSpPr>
          <p:cNvPr id="4" name="Shape 1"/>
          <p:cNvSpPr/>
          <p:nvPr/>
        </p:nvSpPr>
        <p:spPr>
          <a:xfrm>
            <a:off x="1745575" y="3656290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745575" y="3633430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222135" y="3392210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380607" y="3524250"/>
            <a:ext cx="211336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650"/>
          </a:p>
        </p:txBody>
      </p:sp>
      <p:sp>
        <p:nvSpPr>
          <p:cNvPr id="8" name="Text 5"/>
          <p:cNvSpPr/>
          <p:nvPr/>
        </p:nvSpPr>
        <p:spPr>
          <a:xfrm>
            <a:off x="1944529" y="4096464"/>
            <a:ext cx="2201347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Size</a:t>
            </a:r>
            <a:endParaRPr lang="en-US" sz="1700"/>
          </a:p>
        </p:txBody>
      </p:sp>
      <p:sp>
        <p:nvSpPr>
          <p:cNvPr id="9" name="Text 6"/>
          <p:cNvSpPr/>
          <p:nvPr/>
        </p:nvSpPr>
        <p:spPr>
          <a:xfrm>
            <a:off x="1944529" y="4477226"/>
            <a:ext cx="5083612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AES-128 employs a </a:t>
            </a:r>
            <a:r>
              <a:rPr lang="en-US" sz="13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128-bit encryption key</a:t>
            </a: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providing a high level of security.</a:t>
            </a:r>
            <a:endParaRPr lang="en-US" sz="1350"/>
          </a:p>
        </p:txBody>
      </p:sp>
      <p:sp>
        <p:nvSpPr>
          <p:cNvPr id="10" name="Shape 7"/>
          <p:cNvSpPr/>
          <p:nvPr/>
        </p:nvSpPr>
        <p:spPr>
          <a:xfrm>
            <a:off x="7403187" y="3656290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03187" y="3633430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9879747" y="3392210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038219" y="3524250"/>
            <a:ext cx="211336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650"/>
          </a:p>
        </p:txBody>
      </p:sp>
      <p:sp>
        <p:nvSpPr>
          <p:cNvPr id="14" name="Text 11"/>
          <p:cNvSpPr/>
          <p:nvPr/>
        </p:nvSpPr>
        <p:spPr>
          <a:xfrm>
            <a:off x="7602141" y="4096464"/>
            <a:ext cx="2201347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Representation</a:t>
            </a:r>
            <a:endParaRPr lang="en-US" sz="1700"/>
          </a:p>
        </p:txBody>
      </p:sp>
      <p:sp>
        <p:nvSpPr>
          <p:cNvPr id="15" name="Text 12"/>
          <p:cNvSpPr/>
          <p:nvPr/>
        </p:nvSpPr>
        <p:spPr>
          <a:xfrm>
            <a:off x="7602141" y="4477226"/>
            <a:ext cx="5083612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128 bits are typically represented as </a:t>
            </a:r>
            <a:r>
              <a:rPr lang="en-US" sz="13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 bytes</a:t>
            </a: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forming a sequence from </a:t>
            </a:r>
            <a:r>
              <a:rPr lang="en-US" sz="13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K1 to K16</a:t>
            </a: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50"/>
          </a:p>
        </p:txBody>
      </p:sp>
      <p:sp>
        <p:nvSpPr>
          <p:cNvPr id="16" name="Shape 13"/>
          <p:cNvSpPr/>
          <p:nvPr/>
        </p:nvSpPr>
        <p:spPr>
          <a:xfrm>
            <a:off x="1745575" y="5679758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1745575" y="5656898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222135" y="5415677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380607" y="5547717"/>
            <a:ext cx="211336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650"/>
          </a:p>
        </p:txBody>
      </p:sp>
      <p:sp>
        <p:nvSpPr>
          <p:cNvPr id="20" name="Text 17"/>
          <p:cNvSpPr/>
          <p:nvPr/>
        </p:nvSpPr>
        <p:spPr>
          <a:xfrm>
            <a:off x="1944529" y="6119932"/>
            <a:ext cx="2449830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Encryption &amp; Decryption</a:t>
            </a:r>
            <a:endParaRPr lang="en-US" sz="1700"/>
          </a:p>
        </p:txBody>
      </p:sp>
      <p:sp>
        <p:nvSpPr>
          <p:cNvPr id="21" name="Text 18"/>
          <p:cNvSpPr/>
          <p:nvPr/>
        </p:nvSpPr>
        <p:spPr>
          <a:xfrm>
            <a:off x="1944529" y="6500693"/>
            <a:ext cx="5083612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key is essential for both encrypting plaintext into ciphertext and decrypting ciphertext back into plaintext.</a:t>
            </a:r>
            <a:endParaRPr lang="en-US" sz="1350"/>
          </a:p>
        </p:txBody>
      </p:sp>
      <p:sp>
        <p:nvSpPr>
          <p:cNvPr id="22" name="Shape 19"/>
          <p:cNvSpPr/>
          <p:nvPr/>
        </p:nvSpPr>
        <p:spPr>
          <a:xfrm>
            <a:off x="7403187" y="5679758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7403187" y="5656898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9879747" y="5415677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10038219" y="5547717"/>
            <a:ext cx="211336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650"/>
          </a:p>
        </p:txBody>
      </p:sp>
      <p:sp>
        <p:nvSpPr>
          <p:cNvPr id="26" name="Text 23"/>
          <p:cNvSpPr/>
          <p:nvPr/>
        </p:nvSpPr>
        <p:spPr>
          <a:xfrm>
            <a:off x="7602141" y="6119932"/>
            <a:ext cx="2201347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Confidentiality</a:t>
            </a:r>
            <a:endParaRPr lang="en-US" sz="1700"/>
          </a:p>
        </p:txBody>
      </p:sp>
      <p:sp>
        <p:nvSpPr>
          <p:cNvPr id="27" name="Text 24"/>
          <p:cNvSpPr/>
          <p:nvPr/>
        </p:nvSpPr>
        <p:spPr>
          <a:xfrm>
            <a:off x="7602141" y="6500693"/>
            <a:ext cx="5083612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the correct 128-bit key, encrypted </a:t>
            </a:r>
            <a:r>
              <a:rPr lang="en-US" sz="13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remains inaccessible</a:t>
            </a: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unreadable, ensuring confidentiality.</a:t>
            </a:r>
            <a:endParaRPr lang="en-US" sz="1350"/>
          </a:p>
        </p:txBody>
      </p:sp>
      <p:sp>
        <p:nvSpPr>
          <p:cNvPr id="28" name="Text 25"/>
          <p:cNvSpPr/>
          <p:nvPr/>
        </p:nvSpPr>
        <p:spPr>
          <a:xfrm>
            <a:off x="1745575" y="7461171"/>
            <a:ext cx="11139130" cy="2817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 AES Key = [K1 | K2 | K3 | … | K16]</a:t>
            </a:r>
            <a:endParaRPr lang="en-US" sz="135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E5C6AD0-927A-81C2-F48F-0E1EC06C8810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0"/>
          <p:cNvSpPr/>
          <p:nvPr/>
        </p:nvSpPr>
        <p:spPr>
          <a:xfrm>
            <a:off x="2263259" y="439222"/>
            <a:ext cx="4577596" cy="3992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25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is a </a:t>
            </a:r>
            <a:r>
              <a:rPr lang="en-US" sz="25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Side-Channel Attack</a:t>
            </a:r>
            <a:r>
              <a:rPr lang="en-US" sz="25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?</a:t>
            </a:r>
            <a:endParaRPr lang="en-US" sz="2500"/>
          </a:p>
        </p:txBody>
      </p:sp>
      <p:sp>
        <p:nvSpPr>
          <p:cNvPr id="3" name="Text 1"/>
          <p:cNvSpPr/>
          <p:nvPr/>
        </p:nvSpPr>
        <p:spPr>
          <a:xfrm>
            <a:off x="2263259" y="1157883"/>
            <a:ext cx="10103882" cy="255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side-channel attack is a non-invasive technique that exploits information unintentionally leaked by a device during its operation.</a:t>
            </a:r>
            <a:endParaRPr lang="en-US" sz="1250"/>
          </a:p>
        </p:txBody>
      </p:sp>
      <p:sp>
        <p:nvSpPr>
          <p:cNvPr id="4" name="Text 2"/>
          <p:cNvSpPr/>
          <p:nvPr/>
        </p:nvSpPr>
        <p:spPr>
          <a:xfrm>
            <a:off x="2263259" y="1736884"/>
            <a:ext cx="4857155" cy="7668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Tx/>
              <a:buChar char="•"/>
            </a:pPr>
            <a:r>
              <a:rPr lang="en-US" sz="12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Does not target the algorithm</a:t>
            </a:r>
            <a:r>
              <a:rPr lang="en-US" sz="12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Unlike cryptographic attacks that attempt to break the mathematical foundations of an algorithm, side-channel attacks observe physical phenomena.</a:t>
            </a:r>
            <a:endParaRPr lang="en-US" sz="1250"/>
          </a:p>
        </p:txBody>
      </p:sp>
      <p:sp>
        <p:nvSpPr>
          <p:cNvPr id="5" name="Text 3"/>
          <p:cNvSpPr/>
          <p:nvPr/>
        </p:nvSpPr>
        <p:spPr>
          <a:xfrm>
            <a:off x="2263259" y="2559606"/>
            <a:ext cx="4857155" cy="7668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Tx/>
              <a:buChar char="•"/>
            </a:pPr>
            <a:r>
              <a:rPr lang="en-US" sz="12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Exploits Physical Leakage</a:t>
            </a:r>
            <a:r>
              <a:rPr lang="en-US" sz="12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These attacks leverage unintended physical emissions or characteristics from the device implementing the cryptography.</a:t>
            </a:r>
            <a:endParaRPr lang="en-US" sz="1250"/>
          </a:p>
        </p:txBody>
      </p:sp>
      <p:sp>
        <p:nvSpPr>
          <p:cNvPr id="6" name="Text 4"/>
          <p:cNvSpPr/>
          <p:nvPr/>
        </p:nvSpPr>
        <p:spPr>
          <a:xfrm>
            <a:off x="2263259" y="3486150"/>
            <a:ext cx="2624138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Common Leakage Examples:</a:t>
            </a:r>
            <a:endParaRPr lang="en-US" sz="1550"/>
          </a:p>
        </p:txBody>
      </p:sp>
      <p:sp>
        <p:nvSpPr>
          <p:cNvPr id="7" name="Text 5"/>
          <p:cNvSpPr/>
          <p:nvPr/>
        </p:nvSpPr>
        <p:spPr>
          <a:xfrm>
            <a:off x="2263259" y="3895368"/>
            <a:ext cx="4857155" cy="5112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Tx/>
              <a:buChar char="•"/>
            </a:pPr>
            <a:r>
              <a:rPr lang="en-US" sz="12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Consumption</a:t>
            </a:r>
            <a:r>
              <a:rPr lang="en-US" sz="12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Analyzing the fluctuating power draw of a device as it performs cryptographic operations.</a:t>
            </a:r>
            <a:endParaRPr lang="en-US" sz="1250"/>
          </a:p>
        </p:txBody>
      </p:sp>
      <p:sp>
        <p:nvSpPr>
          <p:cNvPr id="8" name="Text 6"/>
          <p:cNvSpPr/>
          <p:nvPr/>
        </p:nvSpPr>
        <p:spPr>
          <a:xfrm>
            <a:off x="2263259" y="4462463"/>
            <a:ext cx="4857155" cy="5112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Tx/>
              <a:buChar char="•"/>
            </a:pPr>
            <a:r>
              <a:rPr lang="en-US" sz="12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Timing Analysis</a:t>
            </a:r>
            <a:r>
              <a:rPr lang="en-US" sz="12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Measuring the precise time taken for operations, which can vary based on secret data.</a:t>
            </a:r>
            <a:endParaRPr lang="en-US" sz="1250"/>
          </a:p>
        </p:txBody>
      </p:sp>
      <p:sp>
        <p:nvSpPr>
          <p:cNvPr id="9" name="Text 7"/>
          <p:cNvSpPr/>
          <p:nvPr/>
        </p:nvSpPr>
        <p:spPr>
          <a:xfrm>
            <a:off x="2263259" y="5029557"/>
            <a:ext cx="4857155" cy="7668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Tx/>
              <a:buChar char="•"/>
            </a:pPr>
            <a:r>
              <a:rPr lang="en-US" sz="12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Electromagnetic (EM) Signals</a:t>
            </a:r>
            <a:r>
              <a:rPr lang="en-US" sz="12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Detecting electromagnetic radiation emitted by the device, which can carry information about internal processes.</a:t>
            </a:r>
            <a:endParaRPr lang="en-US" sz="125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18" y="1597521"/>
            <a:ext cx="4857155" cy="485715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2263259" y="6293048"/>
            <a:ext cx="1996797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Goal:</a:t>
            </a:r>
            <a:endParaRPr lang="en-US" sz="1550">
              <a:solidFill>
                <a:srgbClr val="FF000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2263259" y="6638688"/>
            <a:ext cx="10103882" cy="255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primary objective is to </a:t>
            </a:r>
            <a:r>
              <a:rPr lang="en-US" sz="12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recover the secret encryption key 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analyzing these incidental physical leakages.</a:t>
            </a:r>
            <a:endParaRPr lang="en-US" sz="12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A9AE44-A284-33A3-BA52-88DE76AC920F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1268"/>
            <a:ext cx="7564993" cy="1127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5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Profiled Side-Channel Attacks: Two Phases</a:t>
            </a:r>
            <a:endParaRPr lang="en-US" sz="35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3" y="2087285"/>
            <a:ext cx="1127760" cy="2619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2768" y="2312789"/>
            <a:ext cx="3556159" cy="3524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1. </a:t>
            </a: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Training</a:t>
            </a: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(</a:t>
            </a: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Profiling</a:t>
            </a: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) Phase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2142768" y="2800469"/>
            <a:ext cx="6211729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 has an identical device.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2142768" y="3240405"/>
            <a:ext cx="6211729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power traces are acquired.</a:t>
            </a:r>
            <a:endParaRPr lang="en-US" sz="1750"/>
          </a:p>
        </p:txBody>
      </p:sp>
      <p:sp>
        <p:nvSpPr>
          <p:cNvPr id="8" name="Text 4"/>
          <p:cNvSpPr/>
          <p:nvPr/>
        </p:nvSpPr>
        <p:spPr>
          <a:xfrm>
            <a:off x="2142768" y="3680341"/>
            <a:ext cx="6211729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secret key for this device is known.</a:t>
            </a:r>
            <a:endParaRPr lang="en-US" sz="1750"/>
          </a:p>
        </p:txBody>
      </p:sp>
      <p:sp>
        <p:nvSpPr>
          <p:cNvPr id="9" name="Text 5"/>
          <p:cNvSpPr/>
          <p:nvPr/>
        </p:nvSpPr>
        <p:spPr>
          <a:xfrm>
            <a:off x="2142768" y="4120277"/>
            <a:ext cx="6211729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machine learning model is </a:t>
            </a:r>
            <a:r>
              <a:rPr lang="en-US" sz="17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trained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this data.</a:t>
            </a:r>
            <a:endParaRPr lang="en-US" sz="175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03" y="4706779"/>
            <a:ext cx="1127760" cy="29015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42768" y="4932283"/>
            <a:ext cx="2819638" cy="3524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2. </a:t>
            </a: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Attack</a:t>
            </a: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Phase</a:t>
            </a:r>
            <a:endParaRPr lang="en-US" sz="2200"/>
          </a:p>
        </p:txBody>
      </p:sp>
      <p:sp>
        <p:nvSpPr>
          <p:cNvPr id="12" name="Text 7"/>
          <p:cNvSpPr/>
          <p:nvPr/>
        </p:nvSpPr>
        <p:spPr>
          <a:xfrm>
            <a:off x="2142768" y="5419963"/>
            <a:ext cx="6211729" cy="721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limited number of traces are collected from the </a:t>
            </a:r>
            <a:r>
              <a:rPr lang="en-US" sz="17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victim device.</a:t>
            </a:r>
            <a:endParaRPr lang="en-US" sz="1750">
              <a:solidFill>
                <a:srgbClr val="FF0000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2142768" y="6220897"/>
            <a:ext cx="6211729" cy="721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pre-trained model from the profiling phase is deployed.</a:t>
            </a:r>
            <a:endParaRPr lang="en-US" sz="1750"/>
          </a:p>
        </p:txBody>
      </p:sp>
      <p:sp>
        <p:nvSpPr>
          <p:cNvPr id="14" name="Text 9"/>
          <p:cNvSpPr/>
          <p:nvPr/>
        </p:nvSpPr>
        <p:spPr>
          <a:xfrm>
            <a:off x="2142768" y="6841332"/>
            <a:ext cx="6211729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secret encryption key is </a:t>
            </a:r>
            <a:r>
              <a:rPr lang="en-US" sz="17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recovered.</a:t>
            </a:r>
            <a:endParaRPr lang="en-US" sz="175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588288"/>
            <a:ext cx="6706553" cy="5348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200"/>
              </a:lnSpc>
              <a:buNone/>
            </a:pPr>
            <a:r>
              <a:rPr lang="en-US" sz="33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Challenges with Previous Methods</a:t>
            </a:r>
            <a:endParaRPr lang="en-US" sz="3350">
              <a:solidFill>
                <a:srgbClr val="FF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35184" y="1443990"/>
            <a:ext cx="7646432" cy="684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650"/>
              </a:lnSpc>
              <a:buSzTx/>
              <a:buChar char="•"/>
            </a:pPr>
            <a:r>
              <a:rPr lang="en-US" sz="16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Trace Count</a:t>
            </a:r>
            <a:r>
              <a:rPr lang="en-US" sz="16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Traditional side-channel attacks often require a substantial number of power traces to achieve successful key recovery.</a:t>
            </a:r>
            <a:endParaRPr lang="en-US" sz="1650"/>
          </a:p>
        </p:txBody>
      </p:sp>
      <p:sp>
        <p:nvSpPr>
          <p:cNvPr id="5" name="Text 2"/>
          <p:cNvSpPr/>
          <p:nvPr/>
        </p:nvSpPr>
        <p:spPr>
          <a:xfrm>
            <a:off x="6235184" y="2203371"/>
            <a:ext cx="7646432" cy="684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650"/>
              </a:lnSpc>
              <a:buSzTx/>
              <a:buChar char="•"/>
            </a:pPr>
            <a:r>
              <a:rPr lang="en-US" sz="16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 and Misalignment</a:t>
            </a:r>
            <a:r>
              <a:rPr lang="en-US" sz="16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Environmental noise and temporal misalignments in traces significantly degrade attack accuracy.</a:t>
            </a:r>
            <a:endParaRPr lang="en-US" sz="1650"/>
          </a:p>
        </p:txBody>
      </p:sp>
      <p:sp>
        <p:nvSpPr>
          <p:cNvPr id="6" name="Text 3"/>
          <p:cNvSpPr/>
          <p:nvPr/>
        </p:nvSpPr>
        <p:spPr>
          <a:xfrm>
            <a:off x="6235184" y="2962751"/>
            <a:ext cx="7646432" cy="1026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650"/>
              </a:lnSpc>
              <a:buSzTx/>
              <a:buChar char="•"/>
            </a:pPr>
            <a:r>
              <a:rPr lang="en-US" sz="16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Masking Resistance</a:t>
            </a:r>
            <a:r>
              <a:rPr lang="en-US" sz="16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Masking and other cryptographic countermeasures are designed to obscure leakage, making attacks more difficult.</a:t>
            </a:r>
            <a:endParaRPr lang="en-US" sz="1650"/>
          </a:p>
        </p:txBody>
      </p:sp>
      <p:sp>
        <p:nvSpPr>
          <p:cNvPr id="8" name="Text 5"/>
          <p:cNvSpPr/>
          <p:nvPr/>
        </p:nvSpPr>
        <p:spPr>
          <a:xfrm>
            <a:off x="6556057" y="4580690"/>
            <a:ext cx="3209211" cy="4010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50"/>
              </a:lnSpc>
              <a:buNone/>
            </a:pPr>
            <a:r>
              <a:rPr lang="en-US" sz="25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Need:</a:t>
            </a:r>
            <a:endParaRPr lang="en-US" sz="2500"/>
          </a:p>
        </p:txBody>
      </p:sp>
      <p:sp>
        <p:nvSpPr>
          <p:cNvPr id="9" name="Text 6"/>
          <p:cNvSpPr/>
          <p:nvPr/>
        </p:nvSpPr>
        <p:spPr>
          <a:xfrm>
            <a:off x="6556058" y="5250101"/>
            <a:ext cx="7325558" cy="1026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</a:t>
            </a:r>
            <a:r>
              <a:rPr lang="en-US" sz="16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overcome these challenges</a:t>
            </a:r>
            <a:r>
              <a:rPr lang="en-US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new methods are required that can perform effectively with fewer traces, maintain high accuracy, and succeed against masked AES implementations.</a:t>
            </a:r>
            <a:endParaRPr lang="en-US" sz="1650"/>
          </a:p>
        </p:txBody>
      </p:sp>
      <p:sp>
        <p:nvSpPr>
          <p:cNvPr id="10" name="Shape 7"/>
          <p:cNvSpPr/>
          <p:nvPr/>
        </p:nvSpPr>
        <p:spPr>
          <a:xfrm>
            <a:off x="6235184" y="4475321"/>
            <a:ext cx="30480" cy="2310289"/>
          </a:xfrm>
          <a:prstGeom prst="rect">
            <a:avLst/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1690041-E446-D305-A9E2-8331BC35F09B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0"/>
          <p:cNvSpPr/>
          <p:nvPr/>
        </p:nvSpPr>
        <p:spPr>
          <a:xfrm>
            <a:off x="3492745" y="1528466"/>
            <a:ext cx="6586085" cy="13921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450"/>
              </a:lnSpc>
              <a:buNone/>
            </a:pPr>
            <a:r>
              <a:rPr lang="en-US" sz="66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Goal of This Paper</a:t>
            </a:r>
            <a:endParaRPr lang="en-US" sz="6600"/>
          </a:p>
        </p:txBody>
      </p:sp>
      <p:sp>
        <p:nvSpPr>
          <p:cNvPr id="3" name="Shape 1"/>
          <p:cNvSpPr/>
          <p:nvPr/>
        </p:nvSpPr>
        <p:spPr>
          <a:xfrm>
            <a:off x="793790" y="2773799"/>
            <a:ext cx="13042821" cy="3702606"/>
          </a:xfrm>
          <a:prstGeom prst="roundRect">
            <a:avLst>
              <a:gd name="adj" fmla="val 919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773799"/>
            <a:ext cx="4347567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0604" y="30006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Novel Attack Design</a:t>
            </a:r>
            <a:endParaRPr lang="en-US" sz="2200">
              <a:solidFill>
                <a:srgbClr val="FF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020604" y="3491032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new deep learning-based side-channel attack methodology.</a:t>
            </a:r>
            <a:endParaRPr lang="en-US" sz="1750"/>
          </a:p>
        </p:txBody>
      </p:sp>
      <p:sp>
        <p:nvSpPr>
          <p:cNvPr id="7" name="Shape 5"/>
          <p:cNvSpPr/>
          <p:nvPr/>
        </p:nvSpPr>
        <p:spPr>
          <a:xfrm>
            <a:off x="5141357" y="2773799"/>
            <a:ext cx="4347567" cy="2032754"/>
          </a:xfrm>
          <a:prstGeom prst="rect">
            <a:avLst/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41357" y="2773799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368171" y="30006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Hybrid Approach</a:t>
            </a:r>
            <a:endParaRPr lang="en-US" sz="2200">
              <a:solidFill>
                <a:srgbClr val="FF00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5368171" y="3491032"/>
            <a:ext cx="389393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deep learning with Support Vector Machines (SVM) for enhanced performance.</a:t>
            </a:r>
            <a:endParaRPr lang="en-US" sz="1750"/>
          </a:p>
        </p:txBody>
      </p:sp>
      <p:sp>
        <p:nvSpPr>
          <p:cNvPr id="11" name="Shape 9"/>
          <p:cNvSpPr/>
          <p:nvPr/>
        </p:nvSpPr>
        <p:spPr>
          <a:xfrm>
            <a:off x="9488924" y="2773799"/>
            <a:ext cx="4347567" cy="2032754"/>
          </a:xfrm>
          <a:prstGeom prst="rect">
            <a:avLst/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488924" y="2773799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715738" y="30006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Versatile Application</a:t>
            </a:r>
            <a:endParaRPr lang="en-US" sz="2200">
              <a:solidFill>
                <a:srgbClr val="FF0000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9715738" y="3491032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Effectively attack both masked and unmasked AES-128 implementations.</a:t>
            </a:r>
            <a:endParaRPr lang="en-US" sz="1750"/>
          </a:p>
        </p:txBody>
      </p:sp>
      <p:sp>
        <p:nvSpPr>
          <p:cNvPr id="15" name="Shape 13"/>
          <p:cNvSpPr/>
          <p:nvPr/>
        </p:nvSpPr>
        <p:spPr>
          <a:xfrm>
            <a:off x="793790" y="4806553"/>
            <a:ext cx="6521291" cy="1669852"/>
          </a:xfrm>
          <a:prstGeom prst="rect">
            <a:avLst/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93790" y="4806553"/>
            <a:ext cx="6521291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0604" y="50333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Minimal Traces</a:t>
            </a:r>
            <a:endParaRPr lang="en-US" sz="2200">
              <a:solidFill>
                <a:srgbClr val="FF0000"/>
              </a:solidFill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0604" y="5523786"/>
            <a:ext cx="606766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secret key recovery using a very small number of power traces.</a:t>
            </a:r>
            <a:endParaRPr lang="en-US" sz="1750"/>
          </a:p>
        </p:txBody>
      </p:sp>
      <p:sp>
        <p:nvSpPr>
          <p:cNvPr id="19" name="Shape 17"/>
          <p:cNvSpPr/>
          <p:nvPr/>
        </p:nvSpPr>
        <p:spPr>
          <a:xfrm>
            <a:off x="7315081" y="4806553"/>
            <a:ext cx="6521410" cy="1669852"/>
          </a:xfrm>
          <a:prstGeom prst="rect">
            <a:avLst/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315081" y="4806553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315081" y="4806553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541895" y="50333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4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 power trace.</a:t>
            </a:r>
            <a:endParaRPr lang="en-US" sz="2200">
              <a:solidFill>
                <a:srgbClr val="FF0000"/>
              </a:solidFill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41895" y="5523786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 successful key extraction even with just one available power trace.</a:t>
            </a:r>
            <a:endParaRPr lang="en-US" sz="175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0CE433-ABF9-B4C9-F405-2529799E633A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0"/>
          <p:cNvSpPr/>
          <p:nvPr/>
        </p:nvSpPr>
        <p:spPr>
          <a:xfrm>
            <a:off x="700016" y="683038"/>
            <a:ext cx="3631883" cy="321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36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Proposed Model: </a:t>
            </a:r>
            <a:r>
              <a:rPr lang="en-US" sz="36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 K-TSVM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0016" y="1261682"/>
            <a:ext cx="8133993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research introduces a novel model named:</a:t>
            </a:r>
            <a:endParaRPr lang="en-US" sz="1400"/>
          </a:p>
        </p:txBody>
      </p:sp>
      <p:sp>
        <p:nvSpPr>
          <p:cNvPr id="4" name="Text 2"/>
          <p:cNvSpPr/>
          <p:nvPr/>
        </p:nvSpPr>
        <p:spPr>
          <a:xfrm>
            <a:off x="700016" y="1660303"/>
            <a:ext cx="6430089" cy="803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6300"/>
              </a:lnSpc>
              <a:buNone/>
            </a:pPr>
            <a:r>
              <a:rPr lang="en-US" sz="72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 K-TSVM</a:t>
            </a:r>
            <a:endParaRPr lang="en-US" sz="7200"/>
          </a:p>
        </p:txBody>
      </p:sp>
      <p:sp>
        <p:nvSpPr>
          <p:cNvPr id="5" name="Text 3"/>
          <p:cNvSpPr/>
          <p:nvPr/>
        </p:nvSpPr>
        <p:spPr>
          <a:xfrm>
            <a:off x="700016" y="2656975"/>
            <a:ext cx="8133993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stands for </a:t>
            </a:r>
            <a:r>
              <a:rPr lang="en-US" sz="14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Kernel Learning Twin Support Vector Machine</a:t>
            </a: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/>
          </a:p>
        </p:txBody>
      </p:sp>
      <p:sp>
        <p:nvSpPr>
          <p:cNvPr id="6" name="Text 4"/>
          <p:cNvSpPr/>
          <p:nvPr/>
        </p:nvSpPr>
        <p:spPr>
          <a:xfrm>
            <a:off x="700016" y="3055596"/>
            <a:ext cx="1607463" cy="2008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50"/>
              </a:lnSpc>
              <a:buNone/>
            </a:pPr>
            <a:r>
              <a:rPr lang="en-US" sz="20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Core Idea:</a:t>
            </a:r>
            <a:endParaRPr lang="en-US" sz="2000"/>
          </a:p>
        </p:txBody>
      </p:sp>
      <p:sp>
        <p:nvSpPr>
          <p:cNvPr id="7" name="Text 5"/>
          <p:cNvSpPr/>
          <p:nvPr/>
        </p:nvSpPr>
        <p:spPr>
          <a:xfrm>
            <a:off x="700016" y="3449336"/>
            <a:ext cx="8133993" cy="411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approach combines the power of deep learning for feature extraction with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robust classification capabilities of Twin Support Vector Machines.</a:t>
            </a:r>
            <a:endParaRPr lang="en-US" sz="1400"/>
          </a:p>
        </p:txBody>
      </p:sp>
      <p:sp>
        <p:nvSpPr>
          <p:cNvPr id="8" name="Text 6"/>
          <p:cNvSpPr/>
          <p:nvPr/>
        </p:nvSpPr>
        <p:spPr>
          <a:xfrm>
            <a:off x="700016" y="4347008"/>
            <a:ext cx="1702713" cy="2008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50"/>
              </a:lnSpc>
              <a:buNone/>
            </a:pPr>
            <a:r>
              <a:rPr lang="en-US" sz="20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Two Principal Modules:</a:t>
            </a:r>
            <a:endParaRPr lang="en-US" sz="2000"/>
          </a:p>
        </p:txBody>
      </p:sp>
      <p:sp>
        <p:nvSpPr>
          <p:cNvPr id="9" name="Text 7"/>
          <p:cNvSpPr/>
          <p:nvPr/>
        </p:nvSpPr>
        <p:spPr>
          <a:xfrm>
            <a:off x="700016" y="4866727"/>
            <a:ext cx="3910132" cy="411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00"/>
              </a:lnSpc>
              <a:buSzTx/>
              <a:buChar char="•"/>
            </a:pPr>
            <a:r>
              <a:rPr lang="en-US" sz="14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Extraction Module</a:t>
            </a:r>
            <a:r>
              <a:rPr lang="en-US" sz="14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Responsible for processing raw power traces and extracting relevant, discriminative features.</a:t>
            </a:r>
            <a:endParaRPr lang="en-US" sz="1400"/>
          </a:p>
        </p:txBody>
      </p:sp>
      <p:sp>
        <p:nvSpPr>
          <p:cNvPr id="10" name="Text 8"/>
          <p:cNvSpPr/>
          <p:nvPr/>
        </p:nvSpPr>
        <p:spPr>
          <a:xfrm>
            <a:off x="700016" y="5810012"/>
            <a:ext cx="3910132" cy="411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00"/>
              </a:lnSpc>
              <a:buSzTx/>
              <a:buChar char="•"/>
            </a:pPr>
            <a:r>
              <a:rPr lang="en-US" sz="14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Module</a:t>
            </a:r>
            <a:r>
              <a:rPr lang="en-US" sz="14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Utilizes the extracted features to classify potential key bytes, ultimately recovering the secret key.</a:t>
            </a:r>
            <a:endParaRPr lang="en-US" sz="140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15" y="353854"/>
            <a:ext cx="6942367" cy="694236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A83022-7F69-1676-289C-F9C470FAA181}"/>
              </a:ext>
            </a:extLst>
          </p:cNvPr>
          <p:cNvSpPr/>
          <p:nvPr/>
        </p:nvSpPr>
        <p:spPr>
          <a:xfrm>
            <a:off x="12479278" y="74803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 sz="3200"/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11124009" cy="487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00"/>
              </a:lnSpc>
              <a:buNone/>
            </a:pPr>
            <a:r>
              <a:rPr lang="en-US" sz="30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Extraction Using Restricted Boltzmann Machine (RBM)</a:t>
            </a:r>
            <a:endParaRPr lang="en-US" sz="3050"/>
          </a:p>
        </p:txBody>
      </p:sp>
      <p:sp>
        <p:nvSpPr>
          <p:cNvPr id="3" name="Text 1"/>
          <p:cNvSpPr/>
          <p:nvPr/>
        </p:nvSpPr>
        <p:spPr>
          <a:xfrm>
            <a:off x="1141809" y="1493520"/>
            <a:ext cx="5935266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RBM Integration: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feature extraction module primarily employs a </a:t>
            </a:r>
            <a:r>
              <a:rPr lang="en-US" sz="15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Restricted Boltzmann Machine (RBM).</a:t>
            </a:r>
            <a:endParaRPr lang="en-US" sz="1500">
              <a:solidFill>
                <a:srgbClr val="FF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141809" y="2186583"/>
            <a:ext cx="5935266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Pattern Learning</a:t>
            </a:r>
            <a:r>
              <a:rPr lang="en-US" sz="15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RBMs are adept at learning complex patterns and representations directly from raw power traces.</a:t>
            </a:r>
            <a:endParaRPr lang="en-US" sz="1500"/>
          </a:p>
        </p:txBody>
      </p:sp>
      <p:sp>
        <p:nvSpPr>
          <p:cNvPr id="5" name="Text 3"/>
          <p:cNvSpPr/>
          <p:nvPr/>
        </p:nvSpPr>
        <p:spPr>
          <a:xfrm>
            <a:off x="1141809" y="2879646"/>
            <a:ext cx="5935266" cy="937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 Reduction &amp; Feature Selection</a:t>
            </a:r>
            <a:r>
              <a:rPr lang="en-US" sz="15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process effectively filters out noise and extracts only the most salient information relevant to the cryptographic operation.</a:t>
            </a:r>
            <a:endParaRPr lang="en-US" sz="1500"/>
          </a:p>
        </p:txBody>
      </p:sp>
      <p:sp>
        <p:nvSpPr>
          <p:cNvPr id="6" name="Text 4"/>
          <p:cNvSpPr/>
          <p:nvPr/>
        </p:nvSpPr>
        <p:spPr>
          <a:xfrm>
            <a:off x="1141809" y="3885128"/>
            <a:ext cx="5935266" cy="937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Layer-by-Layer Pre-training</a:t>
            </a:r>
            <a:r>
              <a:rPr lang="en-US" sz="15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RBM undergoes a pre-training phase, where each layer learns incrementally, optimizing its weights and biases.</a:t>
            </a:r>
            <a:endParaRPr lang="en-US" sz="1500"/>
          </a:p>
        </p:txBody>
      </p:sp>
      <p:sp>
        <p:nvSpPr>
          <p:cNvPr id="7" name="Text 5"/>
          <p:cNvSpPr/>
          <p:nvPr/>
        </p:nvSpPr>
        <p:spPr>
          <a:xfrm>
            <a:off x="1141809" y="4890611"/>
            <a:ext cx="5935266" cy="937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Performance</a:t>
            </a:r>
            <a:r>
              <a:rPr lang="en-US" sz="15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pre-training strategy significantly enhances the model's accuracy and its ability to generalize effectively to new, unseen data.</a:t>
            </a:r>
            <a:endParaRPr lang="en-US" sz="150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45" y="1537454"/>
            <a:ext cx="5935266" cy="593526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87E961-13DF-4DEF-B22B-6ADF3207C2E5}"/>
              </a:ext>
            </a:extLst>
          </p:cNvPr>
          <p:cNvSpPr/>
          <p:nvPr/>
        </p:nvSpPr>
        <p:spPr>
          <a:xfrm>
            <a:off x="12534900" y="7472720"/>
            <a:ext cx="2095500" cy="65528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36"/>
  <p:tag name="AS_OS" val="Unix 5.4.0.216"/>
  <p:tag name="AS_RELEASE_DATE" val="2024.02.14"/>
  <p:tag name="AS_TITLE" val="Aspose.Slides for .NET6"/>
  <p:tag name="AS_VERSION" val="24.2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Aptos Display" panose="0211000402020202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Aptos" panose="0211000402020202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147</Paragraphs>
  <Slides>18</Slides>
  <Notes>18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baseType="lpstr" size="26">
      <vt:lpstr>Arial</vt:lpstr>
      <vt:lpstr>Calibri</vt:lpstr>
      <vt:lpstr>Calibri Light</vt:lpstr>
      <vt:lpstr>IBM Plex Sans Medium</vt:lpstr>
      <vt:lpstr>Roboto</vt:lpstr>
      <vt:lpstr>Aptos Display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24.0200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2026-01-19T21:26:02.606</cp:lastPrinted>
  <dcterms:created xsi:type="dcterms:W3CDTF">2026-01-19T21:26:02Z</dcterms:created>
  <dcterms:modified xsi:type="dcterms:W3CDTF">2026-01-19T21:26:06Z</dcterms:modified>
</cp:coreProperties>
</file>